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7"/>
  </p:notesMasterIdLst>
  <p:sldIdLst>
    <p:sldId id="256" r:id="rId2"/>
    <p:sldId id="259" r:id="rId3"/>
    <p:sldId id="260" r:id="rId4"/>
    <p:sldId id="261" r:id="rId5"/>
    <p:sldId id="284" r:id="rId6"/>
    <p:sldId id="286" r:id="rId7"/>
    <p:sldId id="285" r:id="rId8"/>
    <p:sldId id="338" r:id="rId9"/>
    <p:sldId id="290" r:id="rId10"/>
    <p:sldId id="306" r:id="rId11"/>
    <p:sldId id="289" r:id="rId12"/>
    <p:sldId id="300" r:id="rId13"/>
    <p:sldId id="302" r:id="rId14"/>
    <p:sldId id="339" r:id="rId15"/>
    <p:sldId id="308" r:id="rId16"/>
    <p:sldId id="343" r:id="rId17"/>
    <p:sldId id="347" r:id="rId18"/>
    <p:sldId id="344" r:id="rId19"/>
    <p:sldId id="345" r:id="rId20"/>
    <p:sldId id="346" r:id="rId21"/>
    <p:sldId id="373" r:id="rId22"/>
    <p:sldId id="374" r:id="rId23"/>
    <p:sldId id="309" r:id="rId24"/>
    <p:sldId id="310" r:id="rId25"/>
    <p:sldId id="311" r:id="rId26"/>
    <p:sldId id="312" r:id="rId27"/>
    <p:sldId id="313" r:id="rId28"/>
    <p:sldId id="316" r:id="rId29"/>
    <p:sldId id="317" r:id="rId30"/>
    <p:sldId id="318" r:id="rId31"/>
    <p:sldId id="319" r:id="rId32"/>
    <p:sldId id="320" r:id="rId33"/>
    <p:sldId id="321" r:id="rId34"/>
    <p:sldId id="333" r:id="rId35"/>
    <p:sldId id="322" r:id="rId36"/>
    <p:sldId id="323" r:id="rId37"/>
    <p:sldId id="372" r:id="rId38"/>
    <p:sldId id="348" r:id="rId39"/>
    <p:sldId id="349" r:id="rId40"/>
    <p:sldId id="350" r:id="rId41"/>
    <p:sldId id="351" r:id="rId42"/>
    <p:sldId id="352" r:id="rId43"/>
    <p:sldId id="353" r:id="rId44"/>
    <p:sldId id="354" r:id="rId45"/>
    <p:sldId id="355" r:id="rId46"/>
    <p:sldId id="356" r:id="rId47"/>
    <p:sldId id="357" r:id="rId48"/>
    <p:sldId id="358" r:id="rId49"/>
    <p:sldId id="365" r:id="rId50"/>
    <p:sldId id="366" r:id="rId51"/>
    <p:sldId id="367" r:id="rId52"/>
    <p:sldId id="368" r:id="rId53"/>
    <p:sldId id="369" r:id="rId54"/>
    <p:sldId id="370" r:id="rId55"/>
    <p:sldId id="371" r:id="rId56"/>
  </p:sldIdLst>
  <p:sldSz cx="9144000" cy="5143500" type="screen16x9"/>
  <p:notesSz cx="6858000" cy="9144000"/>
  <p:embeddedFontLst>
    <p:embeddedFont>
      <p:font typeface="Arvo" panose="020B0604020202020204" charset="0"/>
      <p:regular r:id="rId58"/>
      <p:bold r:id="rId59"/>
      <p:italic r:id="rId60"/>
      <p:boldItalic r:id="rId61"/>
    </p:embeddedFont>
    <p:embeddedFont>
      <p:font typeface="Roboto Condensed" panose="020B0604020202020204" charset="0"/>
      <p:regular r:id="rId62"/>
      <p:bold r:id="rId63"/>
      <p:italic r:id="rId64"/>
      <p:boldItalic r:id="rId65"/>
    </p:embeddedFont>
    <p:embeddedFont>
      <p:font typeface="Roboto Condensed Light" panose="020B060402020202020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99" d="100"/>
          <a:sy n="99" d="100"/>
        </p:scale>
        <p:origin x="59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/>
            <a:t>A </a:t>
          </a:r>
          <a:r>
            <a:rPr lang="en-US" dirty="0" err="1"/>
            <a:t>tres</a:t>
          </a:r>
          <a:r>
            <a:rPr lang="en-US" dirty="0"/>
            <a:t> </a:t>
          </a:r>
          <a:r>
            <a:rPr lang="es-MX" dirty="0"/>
            <a:t>años del proyecto, no hubo resultados claros.</a:t>
          </a:r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/>
            <a:t>Los costos ascienden a más de 60 </a:t>
          </a:r>
          <a:r>
            <a:rPr lang="es-MX" dirty="0" err="1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/>
            <a:t>Se perdió fe en </a:t>
          </a:r>
          <a:r>
            <a:rPr lang="es-MX" dirty="0" err="1"/>
            <a:t>big</a:t>
          </a:r>
          <a:r>
            <a:rPr lang="es-MX" dirty="0"/>
            <a:t> data.</a:t>
          </a:r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A </a:t>
          </a:r>
          <a:r>
            <a:rPr lang="en-US" sz="3000" kern="1200" dirty="0" err="1"/>
            <a:t>tres</a:t>
          </a:r>
          <a:r>
            <a:rPr lang="en-US" sz="3000" kern="1200" dirty="0"/>
            <a:t> </a:t>
          </a:r>
          <a:r>
            <a:rPr lang="es-MX" sz="3000" kern="1200" dirty="0"/>
            <a:t>años del proyecto, no hubo resultados claros.</a:t>
          </a:r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 dirty="0"/>
            <a:t>Los costos ascienden a más de 60 </a:t>
          </a:r>
          <a:r>
            <a:rPr lang="es-MX" sz="3000" kern="1200" dirty="0" err="1"/>
            <a:t>mdd</a:t>
          </a:r>
          <a:endParaRPr lang="es-MX" sz="30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0" tIns="114300" rIns="114300" bIns="114300" numCol="1" spcCol="1270" anchor="t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000" kern="1200" dirty="0"/>
            <a:t>Se perdió fe en </a:t>
          </a:r>
          <a:r>
            <a:rPr lang="es-MX" sz="3000" kern="1200" dirty="0" err="1"/>
            <a:t>big</a:t>
          </a:r>
          <a:r>
            <a:rPr lang="es-MX" sz="3000" kern="1200" dirty="0"/>
            <a:t> data.</a:t>
          </a:r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tmp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gif>
</file>

<file path=ppt/media/image4.jp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75041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021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1811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819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243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839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7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309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755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1/19/2021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://www.leonpalafox.com/fundamentos_ds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Fundamentos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lfpalafox@up.edu.mx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goal is to turn data into information, and information into insight</a:t>
            </a:r>
            <a:endParaRPr lang="en" dirty="0"/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n" dirty="0"/>
              <a:t>Carly Fiorina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Qué es un Data </a:t>
            </a:r>
            <a:r>
              <a:rPr lang="es-MX" dirty="0" err="1"/>
              <a:t>Scientist</a:t>
            </a:r>
            <a:r>
              <a:rPr lang="es-MX" dirty="0"/>
              <a:t>?</a:t>
            </a:r>
          </a:p>
          <a:p>
            <a:pPr lvl="1"/>
            <a:r>
              <a:rPr lang="es-MX" dirty="0"/>
              <a:t>No es un analista</a:t>
            </a:r>
          </a:p>
          <a:p>
            <a:pPr lvl="1"/>
            <a:r>
              <a:rPr lang="es-MX" dirty="0"/>
              <a:t>No es un programador</a:t>
            </a:r>
          </a:p>
          <a:p>
            <a:pPr lvl="1"/>
            <a:r>
              <a:rPr lang="es-MX" dirty="0"/>
              <a:t>No es un programador de base de datos.</a:t>
            </a:r>
          </a:p>
          <a:p>
            <a:r>
              <a:rPr lang="es-MX" dirty="0"/>
              <a:t>Hace Ciencia?</a:t>
            </a:r>
          </a:p>
          <a:p>
            <a:pPr lvl="1"/>
            <a:r>
              <a:rPr lang="es-MX" dirty="0"/>
              <a:t>No nos importa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s-MX" dirty="0"/>
          </a:p>
          <a:p>
            <a:r>
              <a:rPr lang="es-MX" dirty="0"/>
              <a:t>Se requirieron muchas condiciones para la aparición de Data </a:t>
            </a:r>
            <a:r>
              <a:rPr lang="es-MX" dirty="0" err="1"/>
              <a:t>Science</a:t>
            </a:r>
            <a:r>
              <a:rPr lang="es-MX" dirty="0"/>
              <a:t> como profesión:</a:t>
            </a:r>
          </a:p>
          <a:p>
            <a:pPr lvl="1"/>
            <a:r>
              <a:rPr lang="es-MX" dirty="0" err="1"/>
              <a:t>Expertise</a:t>
            </a:r>
            <a:r>
              <a:rPr lang="es-MX" dirty="0"/>
              <a:t> en Machine </a:t>
            </a:r>
            <a:r>
              <a:rPr lang="es-MX" dirty="0" err="1"/>
              <a:t>Learning</a:t>
            </a:r>
            <a:endParaRPr lang="en-US" dirty="0"/>
          </a:p>
          <a:p>
            <a:pPr lvl="1"/>
            <a:r>
              <a:rPr lang="en-US" dirty="0"/>
              <a:t>Expertise </a:t>
            </a:r>
            <a:r>
              <a:rPr lang="en-US" dirty="0" err="1"/>
              <a:t>en</a:t>
            </a:r>
            <a:r>
              <a:rPr lang="en-US" dirty="0"/>
              <a:t> Hardware</a:t>
            </a:r>
          </a:p>
          <a:p>
            <a:pPr lvl="1"/>
            <a:r>
              <a:rPr lang="es-MX" b="1" dirty="0" err="1"/>
              <a:t>Expertise</a:t>
            </a:r>
            <a:r>
              <a:rPr lang="es-MX" b="1" dirty="0"/>
              <a:t> en Negocios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2195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3074" name="Picture 2" descr="Image result for data science venn diagram 2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31" y="533400"/>
            <a:ext cx="5482197" cy="410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341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900" y="769654"/>
            <a:ext cx="7319962" cy="3618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5044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ways.</a:t>
            </a:r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088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4078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6885" y="412163"/>
            <a:ext cx="3646452" cy="4224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0214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>
              <p:ext uri="{D42A27DB-BD31-4B8C-83A1-F6EECF244321}">
                <p14:modId xmlns:p14="http://schemas.microsoft.com/office/powerpoint/2010/main" val="826750446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68423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3" name="Imagen 2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1" y="816429"/>
            <a:ext cx="4598778" cy="3728482"/>
          </a:xfrm>
          <a:prstGeom prst="rect">
            <a:avLst/>
          </a:prstGeom>
        </p:spPr>
      </p:pic>
      <p:pic>
        <p:nvPicPr>
          <p:cNvPr id="1026" name="Picture 2" descr="https://findlogovector.com/wp-content/uploads/2018/12/banorte-logo-vect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897" y="1789610"/>
            <a:ext cx="3209546" cy="17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8424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2050" name="Picture 2" descr="http://www.inclusiondigital.mx/wp-content/uploads/2019/04/Cartera-de-cre%CC%81dito-2019-03-1024x49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19" y="890664"/>
            <a:ext cx="6460581" cy="312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50305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El objetivo de esta clase es que sean capaces de fomentar el cambio de </a:t>
            </a:r>
            <a:r>
              <a:rPr lang="es-MX" dirty="0" err="1"/>
              <a:t>mindset</a:t>
            </a:r>
            <a:r>
              <a:rPr lang="es-MX" dirty="0"/>
              <a:t> de una empresa:</a:t>
            </a:r>
          </a:p>
          <a:p>
            <a:pPr lvl="1"/>
            <a:r>
              <a:rPr lang="es-MX" dirty="0"/>
              <a:t>Data-</a:t>
            </a:r>
            <a:r>
              <a:rPr lang="es-MX" dirty="0" err="1"/>
              <a:t>Driven</a:t>
            </a:r>
            <a:endParaRPr lang="es-MX" dirty="0"/>
          </a:p>
          <a:p>
            <a:pPr lvl="2"/>
            <a:r>
              <a:rPr lang="es-MX" dirty="0"/>
              <a:t>Que significa ser Data-</a:t>
            </a:r>
            <a:r>
              <a:rPr lang="es-MX" dirty="0" err="1"/>
              <a:t>Driven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278964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Tarea 1:</a:t>
            </a:r>
          </a:p>
          <a:p>
            <a:pPr lvl="1"/>
            <a:r>
              <a:rPr lang="es-MX" dirty="0"/>
              <a:t>Leer los dos artículos que están en el sitio web.</a:t>
            </a:r>
          </a:p>
          <a:p>
            <a:pPr lvl="1"/>
            <a:r>
              <a:rPr lang="es-MX" dirty="0"/>
              <a:t>Escribir una hoja de conclusiones sobre los beneficios de ser una empresa Data-</a:t>
            </a:r>
            <a:r>
              <a:rPr lang="es-MX" dirty="0" err="1"/>
              <a:t>Driven</a:t>
            </a:r>
            <a:r>
              <a:rPr lang="es-MX" dirty="0"/>
              <a:t>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7801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8651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840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52358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Natural</a:t>
            </a:r>
          </a:p>
        </p:txBody>
      </p:sp>
    </p:spTree>
    <p:extLst>
      <p:ext uri="{BB962C8B-B14F-4D97-AF65-F5344CB8AC3E}">
        <p14:creationId xmlns:p14="http://schemas.microsoft.com/office/powerpoint/2010/main" val="271737581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telecomunicaciones?</a:t>
            </a:r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mexicano?</a:t>
            </a:r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773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08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2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3952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WandaVision</a:t>
            </a:r>
            <a:endParaRPr lang="es-MX" sz="1800" dirty="0"/>
          </a:p>
          <a:p>
            <a:pPr lvl="1"/>
            <a:r>
              <a:rPr lang="es-MX" sz="1800" dirty="0" err="1"/>
              <a:t>Mandalorian</a:t>
            </a:r>
            <a:endParaRPr lang="es-MX" sz="1800" dirty="0"/>
          </a:p>
          <a:p>
            <a:pPr lvl="1"/>
            <a:r>
              <a:rPr lang="es-MX" sz="1800" dirty="0"/>
              <a:t>Cobra Kai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19886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152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88819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068786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9272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675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Datos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Tenemos que entender nuestra materia prima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621437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/>
              <a:t>The</a:t>
            </a:r>
            <a:r>
              <a:rPr lang="es-MX" i="0" dirty="0"/>
              <a:t> </a:t>
            </a:r>
            <a:r>
              <a:rPr lang="es-MX" i="0" dirty="0" err="1"/>
              <a:t>world’s</a:t>
            </a:r>
            <a:r>
              <a:rPr lang="es-MX" i="0" dirty="0"/>
              <a:t> </a:t>
            </a:r>
            <a:r>
              <a:rPr lang="es-MX" i="0" dirty="0" err="1"/>
              <a:t>most</a:t>
            </a:r>
            <a:r>
              <a:rPr lang="es-MX" i="0" dirty="0"/>
              <a:t> </a:t>
            </a:r>
            <a:r>
              <a:rPr lang="es-MX" i="0" dirty="0" err="1"/>
              <a:t>important</a:t>
            </a:r>
            <a:r>
              <a:rPr lang="es-MX" i="0" dirty="0"/>
              <a:t> </a:t>
            </a:r>
            <a:r>
              <a:rPr lang="es-MX" i="0" dirty="0" err="1"/>
              <a:t>resource</a:t>
            </a:r>
            <a:r>
              <a:rPr lang="es-MX" i="0" dirty="0"/>
              <a:t> </a:t>
            </a:r>
            <a:r>
              <a:rPr lang="es-MX" i="0" dirty="0" err="1"/>
              <a:t>is</a:t>
            </a:r>
            <a:r>
              <a:rPr lang="es-MX" i="0" dirty="0"/>
              <a:t> no </a:t>
            </a:r>
            <a:r>
              <a:rPr lang="es-MX" i="0" dirty="0" err="1"/>
              <a:t>longer</a:t>
            </a:r>
            <a:r>
              <a:rPr lang="es-MX" i="0" dirty="0"/>
              <a:t> </a:t>
            </a:r>
            <a:r>
              <a:rPr lang="es-MX" i="0" dirty="0" err="1"/>
              <a:t>oil</a:t>
            </a:r>
            <a:r>
              <a:rPr lang="es-MX" i="0" dirty="0"/>
              <a:t>, </a:t>
            </a:r>
            <a:r>
              <a:rPr lang="es-MX" i="0" dirty="0" err="1"/>
              <a:t>is</a:t>
            </a:r>
            <a:r>
              <a:rPr lang="es-MX" i="0" dirty="0"/>
              <a:t> data</a:t>
            </a:r>
            <a:endParaRPr lang="en" dirty="0"/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n" dirty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733840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un </a:t>
            </a:r>
            <a:r>
              <a:rPr lang="en-US" dirty="0" err="1"/>
              <a:t>dato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7955867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curso inducirá al alumno a la ciencia de datos y proporcionará conocimientos y habilidades para utilizar las diferentes herramientas de Inteligencia de Negocios para generar valor y dar soporte a la toma de decisiones. </a:t>
            </a:r>
          </a:p>
          <a:p>
            <a:pPr marL="76200" indent="0">
              <a:buNone/>
            </a:pPr>
            <a:r>
              <a:rPr lang="es-MX" dirty="0"/>
              <a:t>Se detallarán mejores prácticas y se dará una introducción al ciclo de vida de un proyecto de Ciencia de Datos.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7689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9219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Cuantos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hay?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0797528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7331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115398491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No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/>
              <a:t>Mucho valor del </a:t>
            </a:r>
            <a:r>
              <a:rPr lang="en-US" sz="2100" dirty="0" err="1"/>
              <a:t>negocio</a:t>
            </a:r>
            <a:r>
              <a:rPr lang="en-US" sz="2100" dirty="0"/>
              <a:t> </a:t>
            </a:r>
            <a:r>
              <a:rPr lang="en-US" sz="2100" dirty="0" err="1"/>
              <a:t>esta</a:t>
            </a:r>
            <a:r>
              <a:rPr lang="en-US" sz="2100" dirty="0"/>
              <a:t> </a:t>
            </a:r>
            <a:r>
              <a:rPr lang="en-US" sz="2100" dirty="0" err="1"/>
              <a:t>escondido</a:t>
            </a:r>
            <a:r>
              <a:rPr lang="en-US" sz="2100" dirty="0"/>
              <a:t> </a:t>
            </a:r>
            <a:r>
              <a:rPr lang="en-US" sz="2100" dirty="0" err="1"/>
              <a:t>en</a:t>
            </a:r>
            <a:r>
              <a:rPr lang="en-US" sz="2100" dirty="0"/>
              <a:t> </a:t>
            </a:r>
            <a:r>
              <a:rPr lang="en-US" sz="2100" dirty="0" err="1"/>
              <a:t>datos</a:t>
            </a:r>
            <a:r>
              <a:rPr lang="en-US" sz="2100" dirty="0"/>
              <a:t>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5009943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58730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/>
              <a:t>También</a:t>
            </a:r>
            <a:r>
              <a:rPr lang="en-US" sz="1800" dirty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)</a:t>
            </a:r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(stack)</a:t>
            </a:r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Earth)</a:t>
            </a:r>
          </a:p>
        </p:txBody>
      </p:sp>
    </p:spTree>
    <p:extLst>
      <p:ext uri="{BB962C8B-B14F-4D97-AF65-F5344CB8AC3E}">
        <p14:creationId xmlns:p14="http://schemas.microsoft.com/office/powerpoint/2010/main" val="1331729462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Son </a:t>
            </a:r>
            <a:r>
              <a:rPr lang="en-US" sz="2000" dirty="0" err="1"/>
              <a:t>aquellos</a:t>
            </a:r>
            <a:r>
              <a:rPr lang="en-US" sz="2000" dirty="0"/>
              <a:t> que </a:t>
            </a:r>
            <a:r>
              <a:rPr lang="en-US" sz="2000" dirty="0" err="1"/>
              <a:t>organizan</a:t>
            </a:r>
            <a:r>
              <a:rPr lang="en-US" sz="2000" dirty="0"/>
              <a:t> </a:t>
            </a:r>
            <a:r>
              <a:rPr lang="en-US" sz="2000" dirty="0" err="1"/>
              <a:t>elementos</a:t>
            </a:r>
            <a:r>
              <a:rPr lang="en-US" sz="2000" dirty="0"/>
              <a:t> de los </a:t>
            </a:r>
            <a:r>
              <a:rPr lang="en-US" sz="2000" dirty="0" err="1"/>
              <a:t>datos</a:t>
            </a:r>
            <a:r>
              <a:rPr lang="en-US" sz="2000" dirty="0"/>
              <a:t> y </a:t>
            </a:r>
            <a:r>
              <a:rPr lang="en-US" sz="2000" dirty="0" err="1"/>
              <a:t>tienen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de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r>
              <a:rPr lang="en-US" sz="2000" dirty="0"/>
              <a:t> con </a:t>
            </a:r>
            <a:r>
              <a:rPr lang="en-US" sz="2000" dirty="0" err="1"/>
              <a:t>otro</a:t>
            </a:r>
            <a:r>
              <a:rPr lang="en-US" sz="2000" dirty="0"/>
              <a:t>, y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con el resto del </a:t>
            </a:r>
            <a:r>
              <a:rPr lang="en-US" sz="2000" dirty="0" err="1"/>
              <a:t>mundo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 err="1"/>
              <a:t>También</a:t>
            </a:r>
            <a:r>
              <a:rPr lang="en-US" sz="2000" dirty="0"/>
              <a:t> se dice que un </a:t>
            </a:r>
            <a:r>
              <a:rPr lang="en-US" sz="2000" dirty="0" err="1"/>
              <a:t>dato</a:t>
            </a:r>
            <a:r>
              <a:rPr lang="en-US" sz="2000" dirty="0"/>
              <a:t>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aquel</a:t>
            </a:r>
            <a:r>
              <a:rPr lang="en-US" sz="2000" dirty="0"/>
              <a:t> que se </a:t>
            </a:r>
            <a:r>
              <a:rPr lang="en-US" sz="2000" dirty="0" err="1"/>
              <a:t>asocia</a:t>
            </a:r>
            <a:r>
              <a:rPr lang="en-US" sz="2000" dirty="0"/>
              <a:t> a 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.</a:t>
            </a:r>
          </a:p>
          <a:p>
            <a:pPr lvl="1"/>
            <a:r>
              <a:rPr lang="en-US" sz="2000" dirty="0"/>
              <a:t>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 da </a:t>
            </a:r>
            <a:r>
              <a:rPr lang="en-US" sz="2000" dirty="0" err="1"/>
              <a:t>estructura</a:t>
            </a:r>
            <a:r>
              <a:rPr lang="en-US" sz="2000" dirty="0"/>
              <a:t> y </a:t>
            </a:r>
            <a:r>
              <a:rPr lang="en-US" sz="2000" dirty="0" err="1"/>
              <a:t>capacidad</a:t>
            </a:r>
            <a:r>
              <a:rPr lang="en-US" sz="2000" dirty="0"/>
              <a:t> de </a:t>
            </a:r>
            <a:r>
              <a:rPr lang="en-US" sz="2000" dirty="0" err="1"/>
              <a:t>relación</a:t>
            </a:r>
            <a:r>
              <a:rPr lang="en-US" sz="2000" dirty="0"/>
              <a:t> al </a:t>
            </a:r>
            <a:r>
              <a:rPr lang="en-US" sz="2000" dirty="0" err="1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94316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Hay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formatos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en la </a:t>
            </a:r>
            <a:r>
              <a:rPr lang="en-US" dirty="0" err="1"/>
              <a:t>industría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los dos mas </a:t>
            </a:r>
            <a:r>
              <a:rPr lang="en-US" dirty="0" err="1"/>
              <a:t>usados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JSON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91" y="1696706"/>
            <a:ext cx="3331373" cy="277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10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programación, manejo de Python, conocimientos básicos de estadística.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56" y="1460679"/>
            <a:ext cx="3036059" cy="34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1758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Usos</a:t>
            </a:r>
            <a:r>
              <a:rPr lang="en-US" dirty="0"/>
              <a:t> de JSON y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4528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utilizan</a:t>
            </a:r>
            <a:r>
              <a:rPr lang="en-US" dirty="0"/>
              <a:t> </a:t>
            </a:r>
            <a:r>
              <a:rPr lang="en-US" dirty="0" err="1"/>
              <a:t>primordialmente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transportar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un </a:t>
            </a:r>
            <a:r>
              <a:rPr lang="en-US" dirty="0" err="1"/>
              <a:t>lado</a:t>
            </a:r>
            <a:r>
              <a:rPr lang="en-US" dirty="0"/>
              <a:t> al </a:t>
            </a:r>
            <a:r>
              <a:rPr lang="en-US" dirty="0" err="1"/>
              <a:t>otro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12286" y="2199701"/>
            <a:ext cx="1065926" cy="146268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Página</a:t>
            </a:r>
            <a:r>
              <a:rPr lang="en-US" sz="1050" dirty="0"/>
              <a:t> Web (JSON, XML)</a:t>
            </a:r>
          </a:p>
        </p:txBody>
      </p:sp>
      <p:sp>
        <p:nvSpPr>
          <p:cNvPr id="5" name="Can 4"/>
          <p:cNvSpPr/>
          <p:nvPr/>
        </p:nvSpPr>
        <p:spPr>
          <a:xfrm>
            <a:off x="5601781" y="2199701"/>
            <a:ext cx="1689606" cy="1598751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Base de </a:t>
            </a:r>
            <a:r>
              <a:rPr lang="en-US" sz="1050" dirty="0" err="1"/>
              <a:t>Datos</a:t>
            </a:r>
            <a:endParaRPr lang="en-US" sz="1050" dirty="0"/>
          </a:p>
        </p:txBody>
      </p:sp>
      <p:sp>
        <p:nvSpPr>
          <p:cNvPr id="6" name="Notched Right Arrow 5"/>
          <p:cNvSpPr/>
          <p:nvPr/>
        </p:nvSpPr>
        <p:spPr>
          <a:xfrm>
            <a:off x="3231796" y="2539861"/>
            <a:ext cx="2109173" cy="725675"/>
          </a:xfrm>
          <a:prstGeom prst="notchedRightArrow">
            <a:avLst>
              <a:gd name="adj1" fmla="val 53125"/>
              <a:gd name="adj2" fmla="val 5416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ETL</a:t>
            </a:r>
          </a:p>
        </p:txBody>
      </p:sp>
    </p:spTree>
    <p:extLst>
      <p:ext uri="{BB962C8B-B14F-4D97-AF65-F5344CB8AC3E}">
        <p14:creationId xmlns:p14="http://schemas.microsoft.com/office/powerpoint/2010/main" val="3585603046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57054710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Un ETL (Extract, Transform, Load) se </a:t>
            </a:r>
            <a:r>
              <a:rPr lang="en-US" sz="2000" dirty="0" err="1"/>
              <a:t>encarga</a:t>
            </a:r>
            <a:r>
              <a:rPr lang="en-US" sz="2000" dirty="0"/>
              <a:t> de </a:t>
            </a:r>
            <a:r>
              <a:rPr lang="en-US" sz="2000" dirty="0" err="1"/>
              <a:t>extraer</a:t>
            </a:r>
            <a:r>
              <a:rPr lang="en-US" sz="2000" dirty="0"/>
              <a:t> los </a:t>
            </a:r>
            <a:r>
              <a:rPr lang="en-US" sz="2000" dirty="0" err="1"/>
              <a:t>datos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fuente</a:t>
            </a:r>
            <a:r>
              <a:rPr lang="en-US" sz="2000" dirty="0"/>
              <a:t>, y </a:t>
            </a:r>
            <a:r>
              <a:rPr lang="en-US" sz="2000" dirty="0" err="1"/>
              <a:t>transformarlos</a:t>
            </a:r>
            <a:r>
              <a:rPr lang="en-US" sz="2000" dirty="0"/>
              <a:t> para que se </a:t>
            </a:r>
            <a:r>
              <a:rPr lang="en-US" sz="2000" dirty="0" err="1"/>
              <a:t>coloquen</a:t>
            </a:r>
            <a:r>
              <a:rPr lang="en-US" sz="2000" dirty="0"/>
              <a:t> en </a:t>
            </a:r>
            <a:r>
              <a:rPr lang="en-US" sz="2000" dirty="0" err="1"/>
              <a:t>otra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Dichas</a:t>
            </a:r>
            <a:r>
              <a:rPr lang="en-US" sz="2000" dirty="0"/>
              <a:t> </a:t>
            </a:r>
            <a:r>
              <a:rPr lang="en-US" sz="2000" dirty="0" err="1"/>
              <a:t>transformaciones</a:t>
            </a:r>
            <a:r>
              <a:rPr lang="en-US" sz="2000" dirty="0"/>
              <a:t> son </a:t>
            </a:r>
            <a:r>
              <a:rPr lang="en-US" sz="2000" dirty="0" err="1"/>
              <a:t>por</a:t>
            </a:r>
            <a:r>
              <a:rPr lang="en-US" sz="2000" dirty="0"/>
              <a:t> lo general simples y no </a:t>
            </a:r>
            <a:r>
              <a:rPr lang="en-US" sz="2000" dirty="0" err="1"/>
              <a:t>involucran</a:t>
            </a:r>
            <a:r>
              <a:rPr lang="en-US" sz="2000" dirty="0"/>
              <a:t> </a:t>
            </a:r>
            <a:r>
              <a:rPr lang="en-US" sz="2000" dirty="0" err="1"/>
              <a:t>algoritmos</a:t>
            </a:r>
            <a:r>
              <a:rPr lang="en-US" sz="2000" dirty="0"/>
              <a:t> </a:t>
            </a:r>
            <a:r>
              <a:rPr lang="en-US" sz="2000" dirty="0" err="1"/>
              <a:t>complejos</a:t>
            </a:r>
            <a:r>
              <a:rPr lang="en-US" sz="2000" dirty="0"/>
              <a:t>.</a:t>
            </a:r>
          </a:p>
          <a:p>
            <a:r>
              <a:rPr lang="en-US" sz="2000" dirty="0"/>
              <a:t>Un </a:t>
            </a:r>
            <a:r>
              <a:rPr lang="en-US" sz="2000" dirty="0" err="1"/>
              <a:t>uso</a:t>
            </a:r>
            <a:r>
              <a:rPr lang="en-US" sz="2000" dirty="0"/>
              <a:t> </a:t>
            </a:r>
            <a:r>
              <a:rPr lang="en-US" sz="2000" dirty="0" err="1"/>
              <a:t>muy</a:t>
            </a:r>
            <a:r>
              <a:rPr lang="en-US" sz="2000" dirty="0"/>
              <a:t> </a:t>
            </a:r>
            <a:r>
              <a:rPr lang="en-US" sz="2000" dirty="0" err="1"/>
              <a:t>común</a:t>
            </a:r>
            <a:r>
              <a:rPr lang="en-US" sz="2000" dirty="0"/>
              <a:t> de un ETL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se </a:t>
            </a:r>
            <a:r>
              <a:rPr lang="en-US" sz="2000" dirty="0" err="1"/>
              <a:t>migran</a:t>
            </a:r>
            <a:r>
              <a:rPr lang="en-US" sz="2000" dirty="0"/>
              <a:t> bases de </a:t>
            </a:r>
            <a:r>
              <a:rPr lang="en-US" sz="2000" dirty="0" err="1"/>
              <a:t>datos</a:t>
            </a:r>
            <a:r>
              <a:rPr lang="en-US" sz="2000" dirty="0"/>
              <a:t> o </a:t>
            </a:r>
            <a:r>
              <a:rPr lang="en-US" sz="2000" dirty="0" err="1"/>
              <a:t>arquitecturas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509247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</a:t>
            </a:r>
            <a:r>
              <a:rPr lang="en-US" dirty="0" err="1"/>
              <a:t>vs</a:t>
            </a:r>
            <a:r>
              <a:rPr lang="en-US" dirty="0"/>
              <a:t> Data Warehouse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En la </a:t>
            </a:r>
            <a:r>
              <a:rPr lang="en-US" sz="1800" dirty="0" err="1"/>
              <a:t>industria</a:t>
            </a:r>
            <a:r>
              <a:rPr lang="en-US" sz="1800" dirty="0"/>
              <a:t> de Big Data hay dos </a:t>
            </a:r>
            <a:r>
              <a:rPr lang="en-US" sz="1800" dirty="0" err="1"/>
              <a:t>conceptos</a:t>
            </a:r>
            <a:r>
              <a:rPr lang="en-US" sz="1800" dirty="0"/>
              <a:t>:</a:t>
            </a:r>
          </a:p>
          <a:p>
            <a:pPr lvl="1"/>
            <a:r>
              <a:rPr lang="en-US" sz="1800" dirty="0"/>
              <a:t>Data Lake: </a:t>
            </a:r>
            <a:r>
              <a:rPr lang="en-US" sz="1800" dirty="0" err="1"/>
              <a:t>Almacena</a:t>
            </a:r>
            <a:r>
              <a:rPr lang="en-US" sz="1800" dirty="0"/>
              <a:t> TODOS los </a:t>
            </a:r>
            <a:r>
              <a:rPr lang="en-US" sz="1800" dirty="0" err="1"/>
              <a:t>datos</a:t>
            </a:r>
            <a:r>
              <a:rPr lang="en-US" sz="1800" dirty="0"/>
              <a:t> que se </a:t>
            </a:r>
            <a:r>
              <a:rPr lang="en-US" sz="1800" dirty="0" err="1"/>
              <a:t>pueda</a:t>
            </a:r>
            <a:r>
              <a:rPr lang="en-US" sz="1800" dirty="0"/>
              <a:t>, </a:t>
            </a:r>
            <a:r>
              <a:rPr lang="en-US" sz="1800" dirty="0" err="1"/>
              <a:t>estructurados</a:t>
            </a:r>
            <a:r>
              <a:rPr lang="en-US" sz="1800" dirty="0"/>
              <a:t> y no </a:t>
            </a:r>
            <a:r>
              <a:rPr lang="en-US" sz="1800" dirty="0" err="1"/>
              <a:t>estructurados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Data Warehouse: </a:t>
            </a:r>
            <a:r>
              <a:rPr lang="en-US" sz="1800" dirty="0" err="1"/>
              <a:t>Almacena</a:t>
            </a:r>
            <a:r>
              <a:rPr lang="en-US" sz="1800" dirty="0"/>
              <a:t>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datos</a:t>
            </a:r>
            <a:r>
              <a:rPr lang="en-US" sz="1800" dirty="0"/>
              <a:t> </a:t>
            </a:r>
            <a:r>
              <a:rPr lang="en-US" sz="1800" dirty="0" err="1"/>
              <a:t>estructurados</a:t>
            </a:r>
            <a:r>
              <a:rPr lang="en-US" sz="1800" dirty="0"/>
              <a:t>. </a:t>
            </a:r>
            <a:r>
              <a:rPr lang="en-US" sz="1800" dirty="0" err="1"/>
              <a:t>Tiene</a:t>
            </a:r>
            <a:r>
              <a:rPr lang="en-US" sz="1800" dirty="0"/>
              <a:t> un </a:t>
            </a:r>
            <a:r>
              <a:rPr lang="en-US" sz="1800" dirty="0" err="1"/>
              <a:t>esquema</a:t>
            </a:r>
            <a:r>
              <a:rPr lang="en-US" sz="1800" dirty="0"/>
              <a:t> mucho mas </a:t>
            </a:r>
            <a:r>
              <a:rPr lang="en-US" sz="1800" dirty="0" err="1"/>
              <a:t>estricto</a:t>
            </a:r>
            <a:r>
              <a:rPr lang="en-US" sz="1800" dirty="0"/>
              <a:t> </a:t>
            </a:r>
            <a:r>
              <a:rPr lang="en-US" sz="1800" dirty="0" err="1"/>
              <a:t>acerca</a:t>
            </a:r>
            <a:r>
              <a:rPr lang="en-US" sz="1800" dirty="0"/>
              <a:t> de que </a:t>
            </a:r>
            <a:r>
              <a:rPr lang="en-US" sz="1800" dirty="0" err="1"/>
              <a:t>tipo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se van a </a:t>
            </a:r>
            <a:r>
              <a:rPr lang="en-US" sz="1800" dirty="0" err="1"/>
              <a:t>almacenar</a:t>
            </a:r>
            <a:r>
              <a:rPr lang="en-US" sz="1800" dirty="0"/>
              <a:t>.</a:t>
            </a:r>
          </a:p>
          <a:p>
            <a:r>
              <a:rPr lang="en-US" sz="1800" dirty="0"/>
              <a:t>En un Data Lake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muy</a:t>
            </a:r>
            <a:r>
              <a:rPr lang="en-US" sz="1800" dirty="0"/>
              <a:t> </a:t>
            </a:r>
            <a:r>
              <a:rPr lang="en-US" sz="1800" dirty="0" err="1"/>
              <a:t>dificil</a:t>
            </a:r>
            <a:r>
              <a:rPr lang="en-US" sz="1800" dirty="0"/>
              <a:t> </a:t>
            </a:r>
            <a:r>
              <a:rPr lang="en-US" sz="1800" dirty="0" err="1"/>
              <a:t>encontrar</a:t>
            </a:r>
            <a:r>
              <a:rPr lang="en-US" sz="1800" dirty="0"/>
              <a:t> </a:t>
            </a:r>
            <a:r>
              <a:rPr lang="en-US" sz="1800" dirty="0" err="1"/>
              <a:t>información</a:t>
            </a:r>
            <a:r>
              <a:rPr lang="en-US" sz="1800" dirty="0"/>
              <a:t>, </a:t>
            </a:r>
            <a:r>
              <a:rPr lang="en-US" sz="1800" dirty="0" err="1"/>
              <a:t>mientras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en un Data Warehouse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fácil</a:t>
            </a:r>
            <a:r>
              <a:rPr lang="en-US" sz="1800" dirty="0"/>
              <a:t>. (No simple,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facil</a:t>
            </a:r>
            <a:r>
              <a:rPr lang="en-U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58462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</a:t>
            </a:r>
            <a:r>
              <a:rPr lang="en-US" sz="2000" dirty="0" err="1"/>
              <a:t>hacer</a:t>
            </a:r>
            <a:r>
              <a:rPr lang="en-US" sz="2000" dirty="0"/>
              <a:t> que un </a:t>
            </a:r>
            <a:r>
              <a:rPr lang="en-US" sz="2000" dirty="0" err="1"/>
              <a:t>dato</a:t>
            </a:r>
            <a:r>
              <a:rPr lang="en-US" sz="2000" dirty="0"/>
              <a:t> no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</a:t>
            </a:r>
            <a:r>
              <a:rPr lang="en-US" sz="2000" dirty="0" err="1"/>
              <a:t>su</a:t>
            </a:r>
            <a:r>
              <a:rPr lang="en-US" sz="2000" dirty="0"/>
              <a:t> album de </a:t>
            </a:r>
            <a:r>
              <a:rPr lang="en-US" sz="2000" dirty="0" err="1"/>
              <a:t>fotos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un </a:t>
            </a:r>
            <a:r>
              <a:rPr lang="en-US" sz="2000" dirty="0" err="1"/>
              <a:t>libro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 err="1"/>
              <a:t>Que</a:t>
            </a:r>
            <a:r>
              <a:rPr lang="en-US" sz="2000" dirty="0"/>
              <a:t> se </a:t>
            </a:r>
            <a:r>
              <a:rPr lang="en-US" sz="2000" dirty="0" err="1"/>
              <a:t>necesita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canción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35280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Población Objetivo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36885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sz="2000" dirty="0"/>
              <a:t>Directivos o personas de nivel gerencial, analistas que quieran introducirse a la ciencia de datos y en particular obtener habilidades para implementar estrategias de Inteligencia de Negocio.</a:t>
            </a: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5" y="909350"/>
            <a:ext cx="4097700" cy="40977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5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Calificación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100" dirty="0"/>
              <a:t>La evaluación consistirá en:</a:t>
            </a:r>
          </a:p>
          <a:p>
            <a:r>
              <a:rPr lang="es-MX" sz="1100" dirty="0"/>
              <a:t>El proyecto final será el 60% de la evaluación final.</a:t>
            </a:r>
          </a:p>
          <a:p>
            <a:pPr lvl="1"/>
            <a:r>
              <a:rPr lang="es-MX" sz="1100" dirty="0"/>
              <a:t>El proyecto final consistirá en el uso de un set de datos de su preferencia para diseñar un caso de negocio.</a:t>
            </a:r>
          </a:p>
          <a:p>
            <a:pPr lvl="1"/>
            <a:r>
              <a:rPr lang="es-MX" sz="1100" dirty="0"/>
              <a:t>Pueden hacer equipos de hasta tres personas.</a:t>
            </a:r>
          </a:p>
          <a:p>
            <a:pPr lvl="1"/>
            <a:r>
              <a:rPr lang="es-MX" sz="1100" dirty="0"/>
              <a:t>Necesitan hacer un reporte de 3-5 paginas sobre el set de datos, el diseño y las variables usadas.</a:t>
            </a:r>
          </a:p>
          <a:p>
            <a:r>
              <a:rPr lang="es-MX" sz="1100" dirty="0"/>
              <a:t>El restante 40% será distribuido de la siguiente forma:</a:t>
            </a:r>
          </a:p>
          <a:p>
            <a:pPr lvl="1"/>
            <a:r>
              <a:rPr lang="es-MX" sz="1100" dirty="0"/>
              <a:t>1 Examen Final</a:t>
            </a:r>
          </a:p>
          <a:p>
            <a:pPr lvl="1"/>
            <a:r>
              <a:rPr lang="es-MX" sz="1100" dirty="0"/>
              <a:t>Tareas.</a:t>
            </a:r>
          </a:p>
          <a:p>
            <a:pPr lvl="1"/>
            <a:r>
              <a:rPr lang="es-MX" sz="1100" dirty="0"/>
              <a:t>Participación en clase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Sitio Web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>
                <a:hlinkClick r:id="rId2"/>
              </a:rPr>
              <a:t>http://www.leonpalafox.com/fundamentos_ds/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1240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Introducción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Qué es y con que se come la Data </a:t>
            </a:r>
            <a:r>
              <a:rPr lang="es-MX" dirty="0" err="1"/>
              <a:t>Science</a:t>
            </a:r>
            <a:r>
              <a:rPr lang="es-MX" dirty="0"/>
              <a:t>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2651</TotalTime>
  <Words>1431</Words>
  <Application>Microsoft Office PowerPoint</Application>
  <PresentationFormat>On-screen Show (16:9)</PresentationFormat>
  <Paragraphs>226</Paragraphs>
  <Slides>55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Roboto Condensed</vt:lpstr>
      <vt:lpstr>Roboto Condensed Light</vt:lpstr>
      <vt:lpstr>Arial</vt:lpstr>
      <vt:lpstr>Arvo</vt:lpstr>
      <vt:lpstr>Salerio template</vt:lpstr>
      <vt:lpstr>Fundamentos a la Ciencia de Datos</vt:lpstr>
      <vt:lpstr>Anuncios parroquiales</vt:lpstr>
      <vt:lpstr>PowerPoint Presentation</vt:lpstr>
      <vt:lpstr>Objetivo</vt:lpstr>
      <vt:lpstr>Requisitos</vt:lpstr>
      <vt:lpstr>Población Objetivo</vt:lpstr>
      <vt:lpstr>Calificación</vt:lpstr>
      <vt:lpstr>Sitio Web</vt:lpstr>
      <vt:lpstr>Introducción</vt:lpstr>
      <vt:lpstr>PowerPoint Presentation</vt:lpstr>
      <vt:lpstr>Historia de la Ciencia de datos</vt:lpstr>
      <vt:lpstr>Conclusión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PowerPoint Presentation</vt:lpstr>
      <vt:lpstr>Ciencia de Datos en el Mercado de Servicios -Transporte</vt:lpstr>
      <vt:lpstr>Ciencia de Datos en el Mercado de Servicios -Transporte</vt:lpstr>
      <vt:lpstr>PowerPoint Presentation</vt:lpstr>
      <vt:lpstr>Ciencia de Datos en el Mercado de Servicios -Transporte</vt:lpstr>
      <vt:lpstr>Datos</vt:lpstr>
      <vt:lpstr>PowerPoint Presentation</vt:lpstr>
      <vt:lpstr>Qué es un dato?</vt:lpstr>
      <vt:lpstr>PowerPoint Presentation</vt:lpstr>
      <vt:lpstr>PowerPoint Presentation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semi-estructurados</vt:lpstr>
      <vt:lpstr>Datos semi-estructurados</vt:lpstr>
      <vt:lpstr>Usos de JSON y XML</vt:lpstr>
      <vt:lpstr>ETL</vt:lpstr>
      <vt:lpstr>ETL</vt:lpstr>
      <vt:lpstr>Data Lake vs Data Warehouse</vt:lpstr>
      <vt:lpstr>Como transformar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24</cp:revision>
  <dcterms:modified xsi:type="dcterms:W3CDTF">2021-01-19T16:49:12Z</dcterms:modified>
</cp:coreProperties>
</file>